
<file path=[Content_Types].xml><?xml version="1.0" encoding="utf-8"?>
<Types xmlns="http://schemas.openxmlformats.org/package/2006/content-types"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266a4cd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266a4cd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18953df13_0_2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18953df13_0_2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230fee257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230fee257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230fee257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230fee257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230fee257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230fee257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230fee257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0230fee257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230fee257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230fee257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230f30b6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230f30b6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230f30b6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230f30b6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3692275"/>
            <a:ext cx="9144087" cy="1364606"/>
          </a:xfrm>
          <a:custGeom>
            <a:avLst/>
            <a:gdLst/>
            <a:ahLst/>
            <a:cxnLst/>
            <a:rect l="l" t="t" r="r" b="b"/>
            <a:pathLst>
              <a:path w="472807" h="72779" extrusionOk="0">
                <a:moveTo>
                  <a:pt x="0" y="72779"/>
                </a:moveTo>
                <a:lnTo>
                  <a:pt x="27992" y="46314"/>
                </a:lnTo>
                <a:lnTo>
                  <a:pt x="46313" y="57511"/>
                </a:lnTo>
                <a:lnTo>
                  <a:pt x="86520" y="0"/>
                </a:lnTo>
                <a:lnTo>
                  <a:pt x="153700" y="62600"/>
                </a:lnTo>
                <a:lnTo>
                  <a:pt x="172022" y="21885"/>
                </a:lnTo>
                <a:lnTo>
                  <a:pt x="202559" y="44278"/>
                </a:lnTo>
                <a:lnTo>
                  <a:pt x="233095" y="27483"/>
                </a:lnTo>
                <a:lnTo>
                  <a:pt x="265159" y="44278"/>
                </a:lnTo>
                <a:lnTo>
                  <a:pt x="304347" y="20358"/>
                </a:lnTo>
                <a:lnTo>
                  <a:pt x="358804" y="45805"/>
                </a:lnTo>
                <a:lnTo>
                  <a:pt x="387814" y="18322"/>
                </a:lnTo>
                <a:lnTo>
                  <a:pt x="430056" y="49877"/>
                </a:lnTo>
                <a:lnTo>
                  <a:pt x="472807" y="16286"/>
                </a:lnTo>
              </a:path>
            </a:pathLst>
          </a:cu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3"/>
          <p:cNvSpPr txBox="1">
            <a:spLocks noGrp="1"/>
          </p:cNvSpPr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589350" y="2642400"/>
            <a:ext cx="6883800" cy="55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4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hyperlink" Target="https://www.bankofengland.co.uk/-/media/boe/files/events/2020/november/modelling-with-big-data-event-livia-paranhos-presentation.pdf?la=en&amp;hash=6C70386B67F14DEA8CD8A5F721CA10EFD596C586" TargetMode="Externa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.mp3"/><Relationship Id="rId7" Type="http://schemas.openxmlformats.org/officeDocument/2006/relationships/notesSlide" Target="../notesSlides/notesSlide2.xml"/><Relationship Id="rId2" Type="http://schemas.microsoft.com/office/2007/relationships/media" Target="../media/media2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5" Type="http://schemas.openxmlformats.org/officeDocument/2006/relationships/audio" Target="../media/media3.m4a"/><Relationship Id="rId4" Type="http://schemas.microsoft.com/office/2007/relationships/media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Optimising Predictors for Inflation using AI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589350" y="2642400"/>
            <a:ext cx="68838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 Foreman</a:t>
            </a:r>
            <a:endParaRPr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1162501-5680-3767-5A25-925BB94CD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6"/>
    </mc:Choice>
    <mc:Fallback>
      <p:transition spd="slow" advTm="2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Bernanke, B and Mishkin, F (1997), ‘Inflation Targeting: A New Framework for Monetary Policy?’, </a:t>
            </a:r>
            <a:r>
              <a:rPr lang="en" i="1"/>
              <a:t>Journal of Economic Perspectives</a:t>
            </a:r>
            <a:r>
              <a:rPr lang="en"/>
              <a:t>, vol. 11, no. 2, pp. 97-116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Joseph A, Potjagailo G, Kalamara E, Chakraborty C and Kapetanios G (2021) ‘Forecasting UK inflation bottom up’,  </a:t>
            </a:r>
            <a:r>
              <a:rPr lang="en" i="1"/>
              <a:t>Bank of England Staff Working Paper No. 915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Kohlscheen E (2021), ‘What does machine learning say about the drivers of inflation?’  </a:t>
            </a:r>
            <a:r>
              <a:rPr lang="en" i="1"/>
              <a:t>BIS Working Papers No. 980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Paranhos, L (2020), ‘Predicting Inflation with Neural Networks’ [PowerPoint presentation], Available at: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https://www.bankofengland.co.uk/-/media/boe/files/events/2020/november/modelling-with-big-data-event-livia-paranhos-presentation.pdf</a:t>
            </a:r>
            <a:r>
              <a:rPr lang="en"/>
              <a:t> (Accessed: 12 December 2022) </a:t>
            </a:r>
            <a:endParaRPr i="1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089787-5709-B9E5-7374-E357C0FC4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4"/>
    </mc:Choice>
    <mc:Fallback>
      <p:transition spd="slow" advTm="3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Inflation 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Price Stability (Bernanke and Mishkin, 1997)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Conditions for Economic Growth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Increasing Interest rates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Traditional Methods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Phillips Curve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Misspecification</a:t>
            </a:r>
            <a:endParaRPr/>
          </a:p>
        </p:txBody>
      </p:sp>
      <p:pic>
        <p:nvPicPr>
          <p:cNvPr id="15" name="allSlides">
            <a:hlinkClick r:id="" action="ppaction://media"/>
            <a:extLst>
              <a:ext uri="{FF2B5EF4-FFF2-40B4-BE49-F238E27FC236}">
                <a16:creationId xmlns:a16="http://schemas.microsoft.com/office/drawing/2014/main" id="{CC781172-7C60-C9C0-3F59-3408893A50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FD73EFC-537B-E40E-CBC1-FD983BA647F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89"/>
    </mc:Choice>
    <mc:Fallback>
      <p:transition spd="slow" advTm="7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" objId="1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Learning Methods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Supplement traditional methods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RNN + LSTM for sequential processing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Dropout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0CFDFEC-7BAF-6C55-EED8-87FA44FDE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58"/>
    </mc:Choice>
    <mc:Fallback>
      <p:transition spd="slow" advTm="43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12 months of previous Data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CPIH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Unemployment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GDP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Bank Rate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Housing Market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Exchange Rate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A85CD6-97B1-C9EA-8B1B-40E9BD897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22"/>
    </mc:Choice>
    <mc:Fallback>
      <p:transition spd="slow" advTm="20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Predictors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42336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/>
              <a:t>CPIH</a:t>
            </a:r>
            <a:endParaRPr sz="1500"/>
          </a:p>
          <a:p>
            <a:pPr marL="457200" lvl="0" indent="-302418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ONS headline measure</a:t>
            </a:r>
            <a:endParaRPr sz="1500"/>
          </a:p>
          <a:p>
            <a:pPr marL="457200" lvl="0" indent="-302418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ONS Monthly data from 1989 to 2022</a:t>
            </a:r>
            <a:endParaRPr sz="1500"/>
          </a:p>
          <a:p>
            <a:pPr marL="457200" lvl="0" indent="-302418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Supplement other predictors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/>
              <a:t>Unemployment </a:t>
            </a:r>
            <a:endParaRPr sz="1500"/>
          </a:p>
          <a:p>
            <a:pPr marL="457200" lvl="0" indent="-302418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High Unemployment, low Inflation</a:t>
            </a:r>
            <a:endParaRPr sz="1500"/>
          </a:p>
          <a:p>
            <a:pPr marL="457200" lvl="0" indent="-302418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ONS Monthly data from 1972 to 2022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/>
              <a:t>GDP </a:t>
            </a:r>
            <a:endParaRPr sz="1500"/>
          </a:p>
          <a:p>
            <a:pPr marL="457200" lvl="0" indent="-302418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High Inflation, low GDP</a:t>
            </a:r>
            <a:endParaRPr sz="1500"/>
          </a:p>
          <a:p>
            <a:pPr marL="457200" lvl="0" indent="-302418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ONS Monthly data from 1997 to 2022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558075" y="1920450"/>
            <a:ext cx="42336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Bank Rate </a:t>
            </a:r>
            <a:endParaRPr sz="1500"/>
          </a:p>
          <a:p>
            <a:pPr marL="457200" lvl="0" indent="-309562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High Bank Rate, low Inflation</a:t>
            </a:r>
            <a:endParaRPr sz="1500"/>
          </a:p>
          <a:p>
            <a:pPr marL="457200" lvl="0" indent="-30956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Bank of England data from 1976 to 2022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Housing Market</a:t>
            </a:r>
            <a:endParaRPr sz="1500"/>
          </a:p>
          <a:p>
            <a:pPr marL="457200" lvl="0" indent="-309562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High Inflation, high Housing Prices</a:t>
            </a:r>
            <a:endParaRPr sz="1500"/>
          </a:p>
          <a:p>
            <a:pPr marL="457200" lvl="0" indent="-30956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GOV Statistical data from 1968 to 2022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Exchange Rate (USD)</a:t>
            </a:r>
            <a:endParaRPr sz="1500"/>
          </a:p>
          <a:p>
            <a:pPr marL="457200" lvl="0" indent="-309562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Low Inflation, high Purchasing Power</a:t>
            </a:r>
            <a:endParaRPr sz="1500"/>
          </a:p>
          <a:p>
            <a:pPr marL="457200" lvl="0" indent="-30956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Bank of England data from 1976 to 2022</a:t>
            </a:r>
            <a:endParaRPr sz="15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959EEFE-4CD8-5E38-DEBF-7FF774AD9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67"/>
    </mc:Choice>
    <mc:Fallback>
      <p:transition spd="slow" advTm="58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24475" y="-80375"/>
            <a:ext cx="35595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00400"/>
            <a:ext cx="3047700" cy="1944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7700" y="3200400"/>
            <a:ext cx="3047627" cy="19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9900" y="3200400"/>
            <a:ext cx="3047625" cy="194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" y="1255850"/>
            <a:ext cx="3047631" cy="19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7700" y="1255875"/>
            <a:ext cx="3047612" cy="19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5323" y="1255819"/>
            <a:ext cx="3047700" cy="1944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CAC85C-6730-E7F5-5AE1-952B354F8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28"/>
    </mc:Choice>
    <mc:Fallback>
      <p:transition spd="slow" advTm="4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Bank Rate RMSE = 1.078863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Conversion Rate RMSE = 2.196232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CPIH RMSE = 0.8279836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GDP RMSE = 0.7653077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House Prices RMSE = 0.6064539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Unemployment RMSE = 1.458169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775" y="1765600"/>
            <a:ext cx="4732175" cy="30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656C2D-B1F4-73A4-89CC-3604D1FC6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42"/>
    </mc:Choice>
    <mc:Fallback>
      <p:transition spd="slow" advTm="25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to Traditional Methods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Neural Network with LSTM 1 month horizon - 0.98 (Paranhos, 2020)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Artificial Neural Network with 1 month horizon - 1.26 (Joseph, 2021)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Forest Regression 60 data points - 0.586 (Kohlscheen, 2021)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19BB47E-D3FD-31A5-9F52-05341D014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22"/>
    </mc:Choice>
    <mc:Fallback>
      <p:transition spd="slow" advTm="35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Improvements 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Increase Predictors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Increase length of Dataset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Decision Trees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B75DBF6-C72A-5379-4F10-6D93B208E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53"/>
    </mc:Choice>
    <mc:Fallback>
      <p:transition spd="slow" advTm="28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382</Words>
  <Application>Microsoft Office PowerPoint</Application>
  <PresentationFormat>On-screen Show (16:9)</PresentationFormat>
  <Paragraphs>64</Paragraphs>
  <Slides>10</Slides>
  <Notes>10</Notes>
  <HiddenSlides>0</HiddenSlides>
  <MMClips>11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Optimising Predictors for Inflation using AI</vt:lpstr>
      <vt:lpstr>Predicting Inflation </vt:lpstr>
      <vt:lpstr>Machine Learning Methods</vt:lpstr>
      <vt:lpstr>Methodology</vt:lpstr>
      <vt:lpstr>Predictors</vt:lpstr>
      <vt:lpstr>Results</vt:lpstr>
      <vt:lpstr>Results</vt:lpstr>
      <vt:lpstr>Comparison to Traditional Methods</vt:lpstr>
      <vt:lpstr>Improvements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Optimising Predictors for Inflation using AI</dc:title>
  <dc:creator>Zack Foreman</dc:creator>
  <cp:lastModifiedBy>Zack Foreman</cp:lastModifiedBy>
  <cp:revision>3</cp:revision>
  <dcterms:modified xsi:type="dcterms:W3CDTF">2023-01-31T22:54:37Z</dcterms:modified>
</cp:coreProperties>
</file>